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310" r:id="rId2"/>
    <p:sldId id="312" r:id="rId3"/>
    <p:sldId id="318" r:id="rId4"/>
    <p:sldId id="297" r:id="rId5"/>
    <p:sldId id="319" r:id="rId6"/>
    <p:sldId id="298" r:id="rId7"/>
    <p:sldId id="299" r:id="rId8"/>
    <p:sldId id="316" r:id="rId9"/>
    <p:sldId id="317" r:id="rId10"/>
    <p:sldId id="301" r:id="rId11"/>
    <p:sldId id="302" r:id="rId12"/>
    <p:sldId id="313" r:id="rId13"/>
    <p:sldId id="300" r:id="rId14"/>
    <p:sldId id="304" r:id="rId15"/>
    <p:sldId id="303" r:id="rId16"/>
    <p:sldId id="315" r:id="rId17"/>
    <p:sldId id="314" r:id="rId18"/>
    <p:sldId id="305" r:id="rId19"/>
    <p:sldId id="309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05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5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9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4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2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5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12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6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24D062-481B-A902-0C02-9CEF818BB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r>
              <a:rPr lang="pl-PL" dirty="0"/>
              <a:t>Grzyby </a:t>
            </a:r>
            <a:r>
              <a:rPr lang="pl-PL" dirty="0" err="1"/>
              <a:t>fitopatogeniczne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2B2CD72-478A-0635-03DE-E170F8751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808" y="4968473"/>
            <a:ext cx="6707366" cy="1569486"/>
          </a:xfrm>
        </p:spPr>
        <p:txBody>
          <a:bodyPr>
            <a:normAutofit/>
          </a:bodyPr>
          <a:lstStyle/>
          <a:p>
            <a:r>
              <a:rPr lang="pl-PL" dirty="0"/>
              <a:t>Warsztaty MYKOTEKA 2022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DDB3F63-90FF-8351-346D-629D4122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19" y="254584"/>
            <a:ext cx="3287210" cy="437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172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1126A-E61C-B026-E490-400A3DFE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Objawy </a:t>
            </a:r>
            <a:r>
              <a:rPr lang="pl-PL" dirty="0" err="1"/>
              <a:t>zakazenia</a:t>
            </a:r>
            <a:r>
              <a:rPr lang="pl-PL" dirty="0"/>
              <a:t>: Parch </a:t>
            </a:r>
            <a:r>
              <a:rPr lang="pl-PL" dirty="0" err="1"/>
              <a:t>jabloni</a:t>
            </a:r>
            <a:r>
              <a:rPr lang="pl-PL" dirty="0"/>
              <a:t> </a:t>
            </a:r>
            <a:r>
              <a:rPr lang="pl-PL" i="1" dirty="0" err="1"/>
              <a:t>venturia</a:t>
            </a:r>
            <a:r>
              <a:rPr lang="pl-PL" i="1" dirty="0"/>
              <a:t> </a:t>
            </a:r>
            <a:r>
              <a:rPr lang="pl-PL" i="1" dirty="0" err="1"/>
              <a:t>inequalis</a:t>
            </a:r>
            <a:endParaRPr lang="pl-PL" i="1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0E24C1B-1519-9414-7CE9-F1D9D3A6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55" y="1876375"/>
            <a:ext cx="3194010" cy="42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80D7F6D1-3A07-4493-B54C-54005DB3BB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50" y="1876375"/>
            <a:ext cx="3189684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72A6DBB3-9FD2-6B10-85AF-D02B4D47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020" y="1876375"/>
            <a:ext cx="3189684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07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1126A-E61C-B026-E490-400A3DFE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Objawy </a:t>
            </a:r>
            <a:r>
              <a:rPr lang="pl-PL" dirty="0" err="1"/>
              <a:t>zakazenia</a:t>
            </a:r>
            <a:r>
              <a:rPr lang="pl-PL" dirty="0"/>
              <a:t>: Rdza kruszyny i owsa</a:t>
            </a:r>
          </a:p>
        </p:txBody>
      </p:sp>
      <p:pic>
        <p:nvPicPr>
          <p:cNvPr id="5" name="Symbol zastępczy zawartości 4" descr="Obraz zawierający drzewo, zewnętrzne, owoce, roślina&#10;&#10;Opis wygenerowany automatycznie">
            <a:extLst>
              <a:ext uri="{FF2B5EF4-FFF2-40B4-BE49-F238E27FC236}">
                <a16:creationId xmlns:a16="http://schemas.microsoft.com/office/drawing/2014/main" id="{AA50D2C5-5013-67B8-AAC3-C1B970065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7" y="2082801"/>
            <a:ext cx="5670549" cy="4252912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CB1CC2-AF81-C0B5-FF72-8DCF1E8A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5770" y="2490171"/>
            <a:ext cx="4260074" cy="34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743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5717C8-6FD1-B656-1B17-7C4D2F8DB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Objawy </a:t>
            </a:r>
            <a:r>
              <a:rPr lang="pl-PL" dirty="0" err="1"/>
              <a:t>zakazenia</a:t>
            </a:r>
            <a:r>
              <a:rPr lang="pl-PL" dirty="0"/>
              <a:t>: Rdza </a:t>
            </a:r>
            <a:r>
              <a:rPr lang="pl-PL" dirty="0" err="1"/>
              <a:t>jalowcowo</a:t>
            </a:r>
            <a:r>
              <a:rPr lang="pl-PL" dirty="0"/>
              <a:t>-gruszowa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F1E40D-97F7-A1E2-77B5-64FA527C4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280" y="577676"/>
            <a:ext cx="10515600" cy="425196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,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4DFD44B-AA6D-AEB6-EE46-44770B1ED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3327" y="2498928"/>
            <a:ext cx="4839505" cy="3629629"/>
          </a:xfrm>
          <a:prstGeom prst="rect">
            <a:avLst/>
          </a:prstGeom>
        </p:spPr>
      </p:pic>
      <p:pic>
        <p:nvPicPr>
          <p:cNvPr id="9" name="Obraz 8" descr="Obraz zawierający roślina, zewnętrzne, grzyb&#10;&#10;Opis wygenerowany automatycznie">
            <a:extLst>
              <a:ext uri="{FF2B5EF4-FFF2-40B4-BE49-F238E27FC236}">
                <a16:creationId xmlns:a16="http://schemas.microsoft.com/office/drawing/2014/main" id="{5093F12E-7776-DF76-1EAB-C49FC4A66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1903237"/>
            <a:ext cx="4010026" cy="48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54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1126A-E61C-B026-E490-400A3DFE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Patogeny korzeni</a:t>
            </a:r>
          </a:p>
        </p:txBody>
      </p:sp>
      <p:pic>
        <p:nvPicPr>
          <p:cNvPr id="9" name="Symbol zastępczy zawartości 8" descr="Obraz zawierający grzyb&#10;&#10;Opis wygenerowany automatycznie">
            <a:extLst>
              <a:ext uri="{FF2B5EF4-FFF2-40B4-BE49-F238E27FC236}">
                <a16:creationId xmlns:a16="http://schemas.microsoft.com/office/drawing/2014/main" id="{89FD4943-FB2A-C83D-7959-C09416176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4" y="2066264"/>
            <a:ext cx="5670549" cy="4252912"/>
          </a:xfrm>
        </p:spPr>
      </p:pic>
      <p:pic>
        <p:nvPicPr>
          <p:cNvPr id="11" name="Obraz 10" descr="Obraz zawierający grzyb, trawa, zewnętrzne, drewno&#10;&#10;Opis wygenerowany automatycznie">
            <a:extLst>
              <a:ext uri="{FF2B5EF4-FFF2-40B4-BE49-F238E27FC236}">
                <a16:creationId xmlns:a16="http://schemas.microsoft.com/office/drawing/2014/main" id="{33DA2758-07D8-6424-5D12-E28A705FB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77" y="2066264"/>
            <a:ext cx="5670549" cy="4252912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2E450C7-FC63-5B7F-EBE1-F4FC786C0095}"/>
              </a:ext>
            </a:extLst>
          </p:cNvPr>
          <p:cNvSpPr txBox="1"/>
          <p:nvPr/>
        </p:nvSpPr>
        <p:spPr>
          <a:xfrm>
            <a:off x="557674" y="6319176"/>
            <a:ext cx="948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Opieńka </a:t>
            </a:r>
            <a:r>
              <a:rPr lang="pl-PL" i="1" dirty="0" err="1"/>
              <a:t>Armillaria</a:t>
            </a:r>
            <a:r>
              <a:rPr lang="pl-PL" i="1" dirty="0"/>
              <a:t>                                                                    </a:t>
            </a:r>
            <a:r>
              <a:rPr lang="pl-PL" dirty="0" err="1"/>
              <a:t>korzeniowiec</a:t>
            </a:r>
            <a:r>
              <a:rPr lang="pl-PL" dirty="0"/>
              <a:t> </a:t>
            </a:r>
            <a:r>
              <a:rPr lang="pl-PL" i="1" dirty="0" err="1"/>
              <a:t>Heterobasidion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369801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roślina, drzewo, klon&#10;&#10;Opis wygenerowany automatycznie">
            <a:extLst>
              <a:ext uri="{FF2B5EF4-FFF2-40B4-BE49-F238E27FC236}">
                <a16:creationId xmlns:a16="http://schemas.microsoft.com/office/drawing/2014/main" id="{77C717A1-B477-E8D5-4945-640EC48FC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r="41750"/>
          <a:stretch/>
        </p:blipFill>
        <p:spPr>
          <a:xfrm rot="5400000">
            <a:off x="2668524" y="-2652250"/>
            <a:ext cx="6858000" cy="12188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71126A-E61C-B026-E490-400A3DFE9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l-PL" sz="6000" dirty="0">
                <a:solidFill>
                  <a:schemeClr val="bg1"/>
                </a:solidFill>
              </a:rPr>
              <a:t>Czy grzyby </a:t>
            </a:r>
            <a:r>
              <a:rPr lang="pl-PL" sz="6000" dirty="0" err="1">
                <a:solidFill>
                  <a:schemeClr val="bg1"/>
                </a:solidFill>
              </a:rPr>
              <a:t>atakujace</a:t>
            </a:r>
            <a:r>
              <a:rPr lang="pl-PL" sz="6000" dirty="0">
                <a:solidFill>
                  <a:schemeClr val="bg1"/>
                </a:solidFill>
              </a:rPr>
              <a:t> </a:t>
            </a:r>
            <a:r>
              <a:rPr lang="pl-PL" sz="6000" dirty="0" err="1">
                <a:solidFill>
                  <a:schemeClr val="bg1"/>
                </a:solidFill>
              </a:rPr>
              <a:t>rosliny</a:t>
            </a:r>
            <a:r>
              <a:rPr lang="pl-PL" sz="6000" dirty="0">
                <a:solidFill>
                  <a:schemeClr val="bg1"/>
                </a:solidFill>
              </a:rPr>
              <a:t> inwazyjne </a:t>
            </a:r>
            <a:r>
              <a:rPr lang="pl-PL" sz="6000" dirty="0" err="1">
                <a:solidFill>
                  <a:schemeClr val="bg1"/>
                </a:solidFill>
              </a:rPr>
              <a:t>moga</a:t>
            </a:r>
            <a:r>
              <a:rPr lang="pl-PL" sz="6000" dirty="0">
                <a:solidFill>
                  <a:schemeClr val="bg1"/>
                </a:solidFill>
              </a:rPr>
              <a:t>, pomóc w walce biologicznej?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771F69D-EFF9-C933-FF96-6594683AFAF6}"/>
              </a:ext>
            </a:extLst>
          </p:cNvPr>
          <p:cNvSpPr txBox="1"/>
          <p:nvPr/>
        </p:nvSpPr>
        <p:spPr>
          <a:xfrm>
            <a:off x="4450466" y="5138993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bg1"/>
                </a:solidFill>
              </a:rPr>
              <a:t>,</a:t>
            </a:r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CEEEA6-C030-D629-DBD3-BCA0922B8E72}"/>
              </a:ext>
            </a:extLst>
          </p:cNvPr>
          <p:cNvSpPr txBox="1"/>
          <p:nvPr/>
        </p:nvSpPr>
        <p:spPr>
          <a:xfrm>
            <a:off x="5573210" y="4516843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bg1"/>
                </a:solidFill>
              </a:rPr>
              <a:t>,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549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1126A-E61C-B026-E490-400A3DFE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Mykoryza</a:t>
            </a:r>
            <a:r>
              <a:rPr lang="pl-PL" dirty="0"/>
              <a:t> – skuteczne zabezpieczenie przed patogenami korzeni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A8D1AB9-15C3-48AE-77DB-C8FC205DB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51" y="1882513"/>
            <a:ext cx="3520097" cy="4693463"/>
          </a:xfrm>
        </p:spPr>
      </p:pic>
      <p:pic>
        <p:nvPicPr>
          <p:cNvPr id="7" name="Obraz 6" descr="Obraz zawierający biały&#10;&#10;Opis wygenerowany automatycznie">
            <a:extLst>
              <a:ext uri="{FF2B5EF4-FFF2-40B4-BE49-F238E27FC236}">
                <a16:creationId xmlns:a16="http://schemas.microsoft.com/office/drawing/2014/main" id="{8543F568-B47F-C674-CD4E-DEC89C77A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857" y="1882513"/>
            <a:ext cx="3520098" cy="4693463"/>
          </a:xfrm>
          <a:prstGeom prst="rect">
            <a:avLst/>
          </a:prstGeom>
        </p:spPr>
      </p:pic>
      <p:pic>
        <p:nvPicPr>
          <p:cNvPr id="9" name="Obraz 8" descr="Obraz zawierający zewnętrzne, roślina&#10;&#10;Opis wygenerowany automatycznie">
            <a:extLst>
              <a:ext uri="{FF2B5EF4-FFF2-40B4-BE49-F238E27FC236}">
                <a16:creationId xmlns:a16="http://schemas.microsoft.com/office/drawing/2014/main" id="{BE729662-9FCA-C945-1570-7FAA4B301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34" y="1988875"/>
            <a:ext cx="3378000" cy="4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Obraz 6" descr="Obraz zawierający wewnątrz&#10;&#10;Opis wygenerowany automatycznie">
            <a:extLst>
              <a:ext uri="{FF2B5EF4-FFF2-40B4-BE49-F238E27FC236}">
                <a16:creationId xmlns:a16="http://schemas.microsoft.com/office/drawing/2014/main" id="{735E6795-CF8F-8430-FF22-D6ACA5B6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6" r="37616"/>
          <a:stretch/>
        </p:blipFill>
        <p:spPr>
          <a:xfrm rot="16200000">
            <a:off x="2663952" y="-2666999"/>
            <a:ext cx="6858000" cy="12191999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BD59256-C528-4A14-D5C2-9D759785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41" y="4029602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Trichoderma – </a:t>
            </a:r>
            <a:r>
              <a:rPr lang="en-US" dirty="0" err="1">
                <a:solidFill>
                  <a:schemeClr val="bg1"/>
                </a:solidFill>
              </a:rPr>
              <a:t>zabezpieczenie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roslin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przed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patogenami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CE4E0F-FD1B-2716-2E1B-DD9392645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133135"/>
            <a:ext cx="10902016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>
                <a:solidFill>
                  <a:schemeClr val="bg1"/>
                </a:solidFill>
              </a:rPr>
              <a:t>,</a:t>
            </a:r>
          </a:p>
        </p:txBody>
      </p: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767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842C111-1567-02E2-93A2-4755F1AC9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7" r="1" b="21048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0521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71126A-E61C-B026-E490-400A3DFE9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2" y="1585418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6600" dirty="0"/>
              <a:t>nie tylko patogeny </a:t>
            </a:r>
            <a:r>
              <a:rPr lang="pl-PL" sz="6600" dirty="0" err="1"/>
              <a:t>roslin</a:t>
            </a:r>
            <a:br>
              <a:rPr lang="pl-PL" sz="6600" dirty="0"/>
            </a:br>
            <a:r>
              <a:rPr lang="pl-PL" sz="6600" dirty="0"/>
              <a:t>grzyby </a:t>
            </a:r>
            <a:r>
              <a:rPr lang="pl-PL" sz="6600" dirty="0" err="1"/>
              <a:t>naporostowe</a:t>
            </a:r>
            <a:endParaRPr lang="en-US" sz="6600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34D66"/>
          </a:solidFill>
          <a:ln w="38100" cap="rnd">
            <a:solidFill>
              <a:srgbClr val="C34D6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drzewo, zewnętrzne, trawa, roślina&#10;&#10;Opis wygenerowany automatycznie">
            <a:extLst>
              <a:ext uri="{FF2B5EF4-FFF2-40B4-BE49-F238E27FC236}">
                <a16:creationId xmlns:a16="http://schemas.microsoft.com/office/drawing/2014/main" id="{5B98225F-A173-D24A-C39C-078AEFF44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8160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524814-310E-95BF-F840-5591F2ECA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397" y="2915220"/>
            <a:ext cx="10515600" cy="4251960"/>
          </a:xfrm>
        </p:spPr>
        <p:txBody>
          <a:bodyPr/>
          <a:lstStyle/>
          <a:p>
            <a:r>
              <a:rPr lang="pl-PL" dirty="0"/>
              <a:t>W prezentacji wykorzystano zdjęcia </a:t>
            </a:r>
          </a:p>
          <a:p>
            <a:pPr marL="0" indent="0">
              <a:buNone/>
            </a:pPr>
            <a:r>
              <a:rPr lang="pl-PL" dirty="0"/>
              <a:t>z Wikipedii na licencji CC, oraz fotografie </a:t>
            </a:r>
          </a:p>
          <a:p>
            <a:pPr marL="0" indent="0">
              <a:buNone/>
            </a:pPr>
            <a:r>
              <a:rPr lang="pl-PL" dirty="0"/>
              <a:t>własne (</a:t>
            </a:r>
            <a:r>
              <a:rPr lang="pl-PL" dirty="0" err="1"/>
              <a:t>A.Rosa</a:t>
            </a:r>
            <a:r>
              <a:rPr lang="pl-PL" dirty="0"/>
              <a:t>-Gruszecka, </a:t>
            </a:r>
            <a:r>
              <a:rPr lang="pl-PL" dirty="0" err="1"/>
              <a:t>M.Wrzosek</a:t>
            </a:r>
            <a:r>
              <a:rPr lang="pl-PL" dirty="0"/>
              <a:t>). </a:t>
            </a: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EE17F1FC-0226-1967-C98E-64F82F0BDE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199" y="365124"/>
          <a:ext cx="4118899" cy="5816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biekt 3">
                        <a:extLst>
                          <a:ext uri="{FF2B5EF4-FFF2-40B4-BE49-F238E27FC236}">
                            <a16:creationId xmlns:a16="http://schemas.microsoft.com/office/drawing/2014/main" id="{EE17F1FC-0226-1967-C98E-64F82F0BDE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199" y="365124"/>
                        <a:ext cx="4118899" cy="5816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9B6E6DF3-14CF-47C0-7839-D3E8FBBAC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49" y="650029"/>
            <a:ext cx="4829889" cy="18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15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9FEE6E-F72B-A23B-C776-3FB3DCF5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zagadnienia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2699AD-AB15-8155-C4F5-C0223D0E3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3557"/>
            <a:ext cx="10515600" cy="4251960"/>
          </a:xfrm>
        </p:spPr>
        <p:txBody>
          <a:bodyPr/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Grzyby często spełniają rolę patogenów roślin. 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 jednak zawsze są prawdziwie groźne? 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rozróżnić grzyby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biotroficzne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nekrotroficznych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 jeśli spostrzegamy plamę na liściu to czy świadczy o zakażeniu przez grzyby czy nie? 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planowanym zestawie zostaną przedstawione liście i gałązki roślin z różnymi objawami chorobowymi. </a:t>
            </a:r>
          </a:p>
          <a:p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wszystkie z nich będą związane z zakażeniem grzybami. Przygotowany skrypt pozwoli odkryć z jakimi grzybami mamy do czynienia, czy są bezwzględnymi patogenami czy też żyją jako komensale czy wręcz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mutualiści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Zostanie wyjaśniony termin „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endofit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 Szczególna uwaga będzie poświęcona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rdzowcom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mączniakom oraz buławince czerwonej. Spodziewanym efektem po warsztatach będzie pogłębienie wiedzy słuchaczy o interakcjach grzybów i roślin, które nie są tak jednoznacznie negatywne jak się potocznie uważa.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190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83D9BB-08F9-D228-1F3C-B2D72249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Warunki </a:t>
            </a:r>
            <a:r>
              <a:rPr lang="pl-PL" dirty="0" err="1"/>
              <a:t>zakazenia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694320-1206-FBA4-E7AA-C88D3FF4B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0915"/>
            <a:ext cx="10515600" cy="4251960"/>
          </a:xfrm>
        </p:spPr>
        <p:txBody>
          <a:bodyPr/>
          <a:lstStyle/>
          <a:p>
            <a:r>
              <a:rPr lang="pl-PL" dirty="0"/>
              <a:t>Obecność grzyba w postaci pływek lub zarodników, grzybni, </a:t>
            </a:r>
            <a:r>
              <a:rPr lang="pl-PL" dirty="0" err="1"/>
              <a:t>ryzomorf</a:t>
            </a:r>
            <a:endParaRPr lang="pl-PL" dirty="0"/>
          </a:p>
          <a:p>
            <a:r>
              <a:rPr lang="pl-PL" dirty="0"/>
              <a:t>Odpowiednie podłoże/odpowiedni żywiciel</a:t>
            </a:r>
          </a:p>
          <a:p>
            <a:r>
              <a:rPr lang="pl-PL" dirty="0"/>
              <a:t>Duża wilgotność </a:t>
            </a:r>
          </a:p>
          <a:p>
            <a:r>
              <a:rPr lang="pl-PL" dirty="0"/>
              <a:t>Brak konkurentów oraz środków ochrony chemicznej lub biologicznej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83055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593C41-CAFE-33E7-3301-010722029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Grzyby </a:t>
            </a:r>
            <a:r>
              <a:rPr lang="pl-PL" dirty="0" err="1"/>
              <a:t>wymagaja</a:t>
            </a:r>
            <a:r>
              <a:rPr lang="pl-PL" dirty="0"/>
              <a:t>, wilgoci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0AF8E1-D519-9AC2-B7A4-4CC34A51C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6184077" cy="4251960"/>
          </a:xfrm>
        </p:spPr>
        <p:txBody>
          <a:bodyPr/>
          <a:lstStyle/>
          <a:p>
            <a:r>
              <a:rPr lang="pl-PL" dirty="0"/>
              <a:t>Jeśli przetrzymamy storczyki w warunkach dużej wilgotności przy niedostatecznej temperaturze, na kwiatach pojawią się czarne plamy świadczące o infekcji bakteryjno-grzybowej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812F473-8E63-674F-C452-60BB4A16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77" y="228219"/>
            <a:ext cx="44672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642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CA153A-D9E5-BBCD-CD49-C123390E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Roslina</a:t>
            </a:r>
            <a:r>
              <a:rPr lang="pl-PL" dirty="0"/>
              <a:t> jako </a:t>
            </a:r>
            <a:r>
              <a:rPr lang="pl-PL" dirty="0" err="1"/>
              <a:t>zywiciel</a:t>
            </a:r>
            <a:endParaRPr lang="pl-PL" dirty="0"/>
          </a:p>
        </p:txBody>
      </p:sp>
      <p:pic>
        <p:nvPicPr>
          <p:cNvPr id="5" name="Symbol zastępczy zawartości 4" descr="Obraz zawierający drzewo, roślina, sprzęt&#10;&#10;Opis wygenerowany automatycznie">
            <a:extLst>
              <a:ext uri="{FF2B5EF4-FFF2-40B4-BE49-F238E27FC236}">
                <a16:creationId xmlns:a16="http://schemas.microsoft.com/office/drawing/2014/main" id="{C95A390B-A506-8C60-5906-C180F5401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835"/>
            <a:ext cx="3189684" cy="4252912"/>
          </a:xfrm>
        </p:spPr>
      </p:pic>
      <p:pic>
        <p:nvPicPr>
          <p:cNvPr id="7" name="Obraz 6" descr="Obraz zawierający warzywo&#10;&#10;Opis wygenerowany automatycznie">
            <a:extLst>
              <a:ext uri="{FF2B5EF4-FFF2-40B4-BE49-F238E27FC236}">
                <a16:creationId xmlns:a16="http://schemas.microsoft.com/office/drawing/2014/main" id="{852F3F8E-ADFF-C937-6DC4-6548636A7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8070" y="2541449"/>
            <a:ext cx="4252912" cy="31896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A07BBF4-9DB5-40BF-0BE0-8B2170C85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47754" y="2541449"/>
            <a:ext cx="4252912" cy="318968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FF2D9E0-D978-0158-7A74-BC76394D8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89807" y="2541450"/>
            <a:ext cx="4252910" cy="31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15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1126A-E61C-B026-E490-400A3DFE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Grzyby </a:t>
            </a:r>
            <a:r>
              <a:rPr lang="pl-PL" dirty="0" err="1"/>
              <a:t>biotrofy</a:t>
            </a:r>
            <a:r>
              <a:rPr lang="pl-PL" dirty="0"/>
              <a:t>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8349912-3721-83D0-92FB-D689EB0CC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 descr="Obraz zawierający drzewo, grzyb&#10;&#10;Opis wygenerowany automatycznie">
            <a:extLst>
              <a:ext uri="{FF2B5EF4-FFF2-40B4-BE49-F238E27FC236}">
                <a16:creationId xmlns:a16="http://schemas.microsoft.com/office/drawing/2014/main" id="{8F08B421-D15F-046F-AAEE-958B9B4FB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90" y="1867565"/>
            <a:ext cx="3657600" cy="4869712"/>
          </a:xfrm>
          <a:prstGeom prst="rect">
            <a:avLst/>
          </a:prstGeom>
        </p:spPr>
      </p:pic>
      <p:pic>
        <p:nvPicPr>
          <p:cNvPr id="5" name="Obraz 4" descr="Obraz zawierający drzewo, zielony, roślina, klon&#10;&#10;Opis wygenerowany automatycznie">
            <a:extLst>
              <a:ext uri="{FF2B5EF4-FFF2-40B4-BE49-F238E27FC236}">
                <a16:creationId xmlns:a16="http://schemas.microsoft.com/office/drawing/2014/main" id="{D7FC6621-1DC6-C056-8D55-7CEEBEE56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3702" y="1867565"/>
            <a:ext cx="7294207" cy="48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4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1126A-E61C-B026-E490-400A3DFE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Grzyby </a:t>
            </a:r>
            <a:r>
              <a:rPr lang="pl-PL" dirty="0" err="1"/>
              <a:t>nekrotrofy</a:t>
            </a:r>
            <a:endParaRPr lang="pl-PL" dirty="0"/>
          </a:p>
        </p:txBody>
      </p:sp>
      <p:pic>
        <p:nvPicPr>
          <p:cNvPr id="5" name="Symbol zastępczy zawartości 4" descr="Obraz zawierający trawa, roślina&#10;&#10;Opis wygenerowany automatycznie">
            <a:extLst>
              <a:ext uri="{FF2B5EF4-FFF2-40B4-BE49-F238E27FC236}">
                <a16:creationId xmlns:a16="http://schemas.microsoft.com/office/drawing/2014/main" id="{0F32FB3B-BCF1-8AA9-85A1-44992B378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" y="1939546"/>
            <a:ext cx="6802394" cy="4746098"/>
          </a:xfrm>
        </p:spPr>
      </p:pic>
      <p:pic>
        <p:nvPicPr>
          <p:cNvPr id="4" name="Obraz 3" descr="Obraz zawierający materiały budowlane&#10;&#10;Opis wygenerowany automatycznie">
            <a:extLst>
              <a:ext uri="{FF2B5EF4-FFF2-40B4-BE49-F238E27FC236}">
                <a16:creationId xmlns:a16="http://schemas.microsoft.com/office/drawing/2014/main" id="{595C9DEA-B79D-BDB3-044D-B5C94B07B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57" y="1939546"/>
            <a:ext cx="3568139" cy="475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2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10FAC9-4151-C79E-F093-72097BC6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Objawy </a:t>
            </a:r>
            <a:r>
              <a:rPr lang="pl-PL" dirty="0" err="1"/>
              <a:t>zakazenia</a:t>
            </a:r>
            <a:r>
              <a:rPr lang="pl-PL" dirty="0"/>
              <a:t>: Szczaw </a:t>
            </a:r>
            <a:r>
              <a:rPr lang="pl-PL" i="1" dirty="0" err="1"/>
              <a:t>Rumex</a:t>
            </a:r>
            <a:r>
              <a:rPr lang="pl-PL" dirty="0"/>
              <a:t>  i </a:t>
            </a:r>
            <a:r>
              <a:rPr lang="pl-PL" i="1" dirty="0" err="1"/>
              <a:t>ramularia</a:t>
            </a:r>
            <a:endParaRPr lang="pl-PL" i="1" dirty="0"/>
          </a:p>
        </p:txBody>
      </p:sp>
      <p:pic>
        <p:nvPicPr>
          <p:cNvPr id="5" name="Symbol zastępczy zawartości 4" descr="Obraz zawierający roślina&#10;&#10;Opis wygenerowany automatycznie">
            <a:extLst>
              <a:ext uri="{FF2B5EF4-FFF2-40B4-BE49-F238E27FC236}">
                <a16:creationId xmlns:a16="http://schemas.microsoft.com/office/drawing/2014/main" id="{CA424890-A520-6F86-8195-9D379D243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7" y="1851950"/>
            <a:ext cx="6446133" cy="4834600"/>
          </a:xfrm>
        </p:spPr>
      </p:pic>
    </p:spTree>
    <p:extLst>
      <p:ext uri="{BB962C8B-B14F-4D97-AF65-F5344CB8AC3E}">
        <p14:creationId xmlns:p14="http://schemas.microsoft.com/office/powerpoint/2010/main" val="2253816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3D2CBE-4BDE-32EE-1A2E-6646E132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Objawy </a:t>
            </a:r>
            <a:r>
              <a:rPr lang="pl-PL" dirty="0" err="1"/>
              <a:t>zakazenia</a:t>
            </a:r>
            <a:r>
              <a:rPr lang="pl-PL" dirty="0"/>
              <a:t>: </a:t>
            </a:r>
            <a:r>
              <a:rPr lang="pl-PL" dirty="0" err="1"/>
              <a:t>Alternarioza</a:t>
            </a:r>
            <a:r>
              <a:rPr lang="pl-PL" dirty="0"/>
              <a:t> </a:t>
            </a:r>
            <a:r>
              <a:rPr lang="pl-PL" dirty="0" err="1"/>
              <a:t>lisci</a:t>
            </a:r>
            <a:r>
              <a:rPr lang="pl-PL" dirty="0"/>
              <a:t> lilaka</a:t>
            </a:r>
          </a:p>
        </p:txBody>
      </p:sp>
      <p:pic>
        <p:nvPicPr>
          <p:cNvPr id="5" name="Symbol zastępczy zawartości 4" descr="Obraz zawierający zielony, roślina&#10;&#10;Opis wygenerowany automatycznie">
            <a:extLst>
              <a:ext uri="{FF2B5EF4-FFF2-40B4-BE49-F238E27FC236}">
                <a16:creationId xmlns:a16="http://schemas.microsoft.com/office/drawing/2014/main" id="{232799D9-14F3-54EB-33D8-7EDE81CFD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09" y="2114008"/>
            <a:ext cx="5670549" cy="4252912"/>
          </a:xfrm>
        </p:spPr>
      </p:pic>
    </p:spTree>
    <p:extLst>
      <p:ext uri="{BB962C8B-B14F-4D97-AF65-F5344CB8AC3E}">
        <p14:creationId xmlns:p14="http://schemas.microsoft.com/office/powerpoint/2010/main" val="241118769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301B28"/>
      </a:dk2>
      <a:lt2>
        <a:srgbClr val="F0F3F3"/>
      </a:lt2>
      <a:accent1>
        <a:srgbClr val="C34D66"/>
      </a:accent1>
      <a:accent2>
        <a:srgbClr val="B13B86"/>
      </a:accent2>
      <a:accent3>
        <a:srgbClr val="BE4DC3"/>
      </a:accent3>
      <a:accent4>
        <a:srgbClr val="7A3BB1"/>
      </a:accent4>
      <a:accent5>
        <a:srgbClr val="5B4DC3"/>
      </a:accent5>
      <a:accent6>
        <a:srgbClr val="3B5EB1"/>
      </a:accent6>
      <a:hlink>
        <a:srgbClr val="7757C7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4044</TotalTime>
  <Words>289</Words>
  <Application>Microsoft Office PowerPoint</Application>
  <PresentationFormat>Panoramiczny</PresentationFormat>
  <Paragraphs>37</Paragraphs>
  <Slides>19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Calibri</vt:lpstr>
      <vt:lpstr>The Hand Bold</vt:lpstr>
      <vt:lpstr>The Serif Hand Black</vt:lpstr>
      <vt:lpstr>SketchyVTI</vt:lpstr>
      <vt:lpstr>PDF</vt:lpstr>
      <vt:lpstr>Grzyby fitopatogeniczne</vt:lpstr>
      <vt:lpstr>zagadnienia</vt:lpstr>
      <vt:lpstr>Warunki zakazenia</vt:lpstr>
      <vt:lpstr>Grzyby wymagaja, wilgoci</vt:lpstr>
      <vt:lpstr>Roslina jako zywiciel</vt:lpstr>
      <vt:lpstr>Grzyby biotrofy </vt:lpstr>
      <vt:lpstr>Grzyby nekrotrofy</vt:lpstr>
      <vt:lpstr>Objawy zakazenia: Szczaw Rumex  i ramularia</vt:lpstr>
      <vt:lpstr>Objawy zakazenia: Alternarioza lisci lilaka</vt:lpstr>
      <vt:lpstr>Objawy zakazenia: Parch jabloni venturia inequalis</vt:lpstr>
      <vt:lpstr>Objawy zakazenia: Rdza kruszyny i owsa</vt:lpstr>
      <vt:lpstr>Objawy zakazenia: Rdza jalowcowo-gruszowa</vt:lpstr>
      <vt:lpstr>Patogeny korzeni</vt:lpstr>
      <vt:lpstr>Czy grzyby atakujace rosliny inwazyjne moga, pomóc w walce biologicznej?</vt:lpstr>
      <vt:lpstr>Mykoryza – skuteczne zabezpieczenie przed patogenami korzeni</vt:lpstr>
      <vt:lpstr>Trichoderma – zabezpieczenie roslin przed patogenami </vt:lpstr>
      <vt:lpstr>Prezentacja programu PowerPoint</vt:lpstr>
      <vt:lpstr>nie tylko patogeny roslin grzyby naporostowe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huba</dc:title>
  <dc:creator>Marta Wrzosek</dc:creator>
  <cp:lastModifiedBy>Marta Wrzosek</cp:lastModifiedBy>
  <cp:revision>13</cp:revision>
  <dcterms:created xsi:type="dcterms:W3CDTF">2022-07-11T18:58:29Z</dcterms:created>
  <dcterms:modified xsi:type="dcterms:W3CDTF">2022-12-27T15:57:56Z</dcterms:modified>
</cp:coreProperties>
</file>